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27A3269-4ECF-464D-BF32-9A1ECE9AF82D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7932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7932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1E306E1-1B35-4978-84A7-F50EDE202E8A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5560" cy="82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5560" cy="368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1120" cy="82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1120" cy="3682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59" name="PlaceHolder 8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FE9ED32-0610-4794-B257-6FED6CA85DD5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7B6A4DE-401A-4392-A1A0-9E2935D38B9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0120" cy="1598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0040" cy="487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0120" cy="380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14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999A7CE-063A-45FB-9BE7-37C78463D54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0120" cy="1598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0040" cy="4871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3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0120" cy="380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16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20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A7E2E3F-3FA0-4FC5-85C8-F2F925632941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1840" cy="238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F92EEA2-5AE0-4763-A53F-4DBE7CD4C192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5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éditer le format du plan de texte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 de plan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Septième niveau de plan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30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9837D7C-FFC0-4888-B363-2E45BF2ACD8E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6920" cy="58096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2080" cy="58096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86C561B-A830-4122-BB27-90C3D122539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Deuxième niveau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Troisième niveau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Quatrième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Cinquième niveau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445CECE-F709-49A9-B2EA-C0ED1853D7B7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3440" cy="285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Modifiez le style du titre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3440" cy="1497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Cliquez pour modifier les styles du texte du masque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&lt;date/heure&gt;</a:t>
            </a:r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&lt;pied de page&gt;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6B7522-5120-48E9-AD98-E4B656328D6B}" type="slidenum">
              <a:rPr lang="fr-FR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‹N°›</a:t>
            </a:fld>
            <a:endParaRPr lang="fr-FR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100880" y="1940760"/>
            <a:ext cx="9564840" cy="239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7200" b="1" u="none" strike="noStrike">
                <a:solidFill>
                  <a:schemeClr val="dk1"/>
                </a:solidFill>
                <a:effectLst/>
                <a:uFillTx/>
                <a:latin typeface="Arial Narrow"/>
              </a:rPr>
              <a:t>Séance Labomaths </a:t>
            </a:r>
            <a:br>
              <a:rPr sz="7200"/>
            </a:br>
            <a:r>
              <a:rPr lang="fr-FR" sz="7200" b="1" u="none" strike="noStrike">
                <a:solidFill>
                  <a:schemeClr val="dk1"/>
                </a:solidFill>
                <a:effectLst/>
                <a:uFillTx/>
                <a:latin typeface="Arial Narrow"/>
              </a:rPr>
              <a:t>25/09/2025</a:t>
            </a:r>
            <a:endParaRPr lang="fr-FR" sz="7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LA DATE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/>
          </p:nvPr>
        </p:nvSpPr>
        <p:spPr>
          <a:xfrm>
            <a:off x="5017680" y="2033640"/>
            <a:ext cx="7013880" cy="278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Mardi 31 mars 2026 :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Session du matin : 9h00 à 12h30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Session après-midi : 13h30 à 16h 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[ EN PREVISIONNEL : Session grand public : 17h à 20h]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86" name="Image 4" descr="Une image contenant texte, Police, Graphique, graphisme&#10;&#10;Le contenu généré par l’IA peut être incorrect."/>
          <p:cNvPicPr/>
          <p:nvPr/>
        </p:nvPicPr>
        <p:blipFill>
          <a:blip r:embed="rId2"/>
          <a:stretch/>
        </p:blipFill>
        <p:spPr>
          <a:xfrm>
            <a:off x="227160" y="1873800"/>
            <a:ext cx="4445280" cy="444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PARTENAIRES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/>
          </p:nvPr>
        </p:nvSpPr>
        <p:spPr>
          <a:xfrm>
            <a:off x="4753080" y="1873800"/>
            <a:ext cx="6968160" cy="32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partenaires :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Mairie de Gap (location du TEMPO)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Département (Subvention 1500€ demandée) 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Région (Subvention 1500€ demandée) 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FRUMAM (Soutien à hauteur de 1500€)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Partenaires extérieurs :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Librairie « Au coin des Mots passants » sur des livres de maths.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Magasin « Le décompte » avec des jeux logico-mathématiques.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89" name="Image 4" descr="Une image contenant texte, Police, Graphique, graphisme&#10;&#10;Le contenu généré par l’IA peut être incorrect."/>
          <p:cNvPicPr/>
          <p:nvPr/>
        </p:nvPicPr>
        <p:blipFill>
          <a:blip r:embed="rId2"/>
          <a:stretch/>
        </p:blipFill>
        <p:spPr>
          <a:xfrm>
            <a:off x="115200" y="1804680"/>
            <a:ext cx="4445280" cy="444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INTERVENANTS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4735800" y="2141280"/>
            <a:ext cx="6968160" cy="3269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1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Intervenants extérieurs :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Christian Mercat (université de Lyon)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Pierre Arnoux (chercheur)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Intervenants association Maths pour Tous.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Conte mathématique : Marie Lhuissier (pour le grand public)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Enseignants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Elèves : primaires/collégiens/lycéens/étudiants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GSA05 </a:t>
            </a:r>
            <a:r>
              <a:rPr lang="fr-FR" sz="22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(à rémunérer)</a:t>
            </a:r>
            <a:endParaRPr lang="fr-FR" sz="2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92" name="Image 4" descr="Une image contenant texte, Police, Graphique, graphisme&#10;&#10;Le contenu généré par l’IA peut être incorrect."/>
          <p:cNvPicPr/>
          <p:nvPr/>
        </p:nvPicPr>
        <p:blipFill>
          <a:blip r:embed="rId2"/>
          <a:stretch/>
        </p:blipFill>
        <p:spPr>
          <a:xfrm>
            <a:off x="115200" y="1804680"/>
            <a:ext cx="4445280" cy="444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L’ORGANISATION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4770360" y="2046240"/>
            <a:ext cx="6968160" cy="4108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43C0B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Calibri"/>
              </a:rPr>
              <a:t>Par groupe de 5 à 8 élèves maximum pour aller à la rencontre des intervenants sur les différents stands.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03864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Calibri"/>
              </a:rPr>
              <a:t>Nous limiterons le nombre d’inscrits en fonction des demandes des établissements qui souhaitent y participer et de la dimension de la salle obtenue pour réaliser notre festival.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6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Calibri"/>
              </a:rPr>
              <a:t>Sur le premier degré, nous serons ravis d’accueillir des classes entières pour dynamiser leur curiosité, leur montrer qu’on peut « jouer » avec les Mathématiques.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/>
              </a:rPr>
              <a:t>Durée sur chaque stand : des présentations rapides de 10 à 20 minutes pour que les animations soient dynamiques et ne soient pas trop lourdes.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81717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</a:rPr>
              <a:t>Chaque groupe participera à une conférence autour des Mathématiques ce qui fluidifiera la déambulation : une animation faite par un professeur, un chercheur… (durée fixe)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95" name="Image 4" descr="Une image contenant texte, Police, Graphique, graphisme&#10;&#10;Le contenu généré par l’IA peut être incorrect."/>
          <p:cNvPicPr/>
          <p:nvPr/>
        </p:nvPicPr>
        <p:blipFill>
          <a:blip r:embed="rId2"/>
          <a:stretch/>
        </p:blipFill>
        <p:spPr>
          <a:xfrm>
            <a:off x="115200" y="1804680"/>
            <a:ext cx="4445280" cy="444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STANDS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97" name="Image 4" descr="Une image contenant texte, Police, Graphique, graphisme&#10;&#10;Le contenu généré par l’IA peut être incorrect."/>
          <p:cNvPicPr/>
          <p:nvPr/>
        </p:nvPicPr>
        <p:blipFill>
          <a:blip r:embed="rId2"/>
          <a:stretch/>
        </p:blipFill>
        <p:spPr>
          <a:xfrm>
            <a:off x="115200" y="1804680"/>
            <a:ext cx="4445280" cy="4445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/>
          </p:nvPr>
        </p:nvSpPr>
        <p:spPr>
          <a:xfrm>
            <a:off x="4874040" y="1825560"/>
            <a:ext cx="64778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32500" lnSpcReduction="20000"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①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Apprendre à programmer (animé par des élèves)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Retour d’expériences du stage organisé par le laboratoire mathématique « girls can code » (stand tenu par des élèves de 4ème/3ème/2nde ayant participé à ce stage)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②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Robotique :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(stand tenu par un enseignant de mathématiques du collège Vauban Briançon) Programmation et algorithmique.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③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Décimales de Pi (apprendre à mémoriser)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les élèves ont une mémoire surprenante. Venez découvrir leur secret pour apprendre les décimales de Pi aussi facilement ! (stand tenu par des élèves des collèges de Tallard et de Briançon Vauban qui peuvent vous réciter plus de 400 ou 500 décimales de Pi)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④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Devine mon nombre ?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le secret des puissances de 2, les nombres binaires ont des applications magiques (stand tenu par des élèves du collège de Tallard)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⑤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FFJM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: venez tester votre logique en essayant de résoudre des exercices du concours FFJM ouvert à toutes et tous même au grand public ! (stand tenu par des élèves ayant participé à la demi-finale du mois de Mars 2026 sur notre département des Hautes-Alpes).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⑥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Course aux nombres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5min, top chrono…venez défier vos camarades sur une course aux nombres « EXPRESS ». Nous récompenserons les gagnants de chaque groupe (stand tenu par un enseignant).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⑦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Les Maîtres du jeu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Défier les maîtres du jeu avec le jeu de Nim, le jeu de Hex….(stand tenu par des élèves du collège de Tallard)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⑧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Enigmes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: Ne pas tomber dans les pièges des énigmes de nos élèves (stand tenu par des élèves du collège de Tallard).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⑨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L’awalé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: apprendre à jouer (stand tenu par des élèves de primaire et création du jeu par ses mêmes élèves en cours d’année)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⑩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Les frites magiques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décomposition d'un nombre en puissances de 2 (élèves du collège Saint Bonnet)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⑪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Polyèdres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: avec des bouchons en liège et des cure dents (éventuellement par un intervenant ou des étudiants voire des élèves du collège de Saint Bonnet)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⑫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Escape game sur le tome 0 « Mathéopolis »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venez vivre un escape game mathématiques (stand animé par des étudiantes INSPE)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⑬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Atelier sur la construction de fractales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Atelier de construction, de manipulation et découpage avec le Flocon de Von Koch (stand animé par les étudiantes INSPE)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- ⑭ </a:t>
            </a:r>
            <a:r>
              <a:rPr lang="fr-FR" sz="2800" b="0" u="none" strike="noStrike">
                <a:solidFill>
                  <a:schemeClr val="dk1"/>
                </a:solidFill>
                <a:effectLst/>
                <a:highlight>
                  <a:srgbClr val="00FFFF"/>
                </a:highlight>
                <a:uFillTx/>
                <a:latin typeface="Calibri"/>
              </a:rPr>
              <a:t>Programmation cycle 3 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: ERUN de la circonscription Gap, Philippe Bertocchio, avec un stand avec des petits robots.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838080" y="189216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On a besoin d’aide pour le bon déroulement de cette journée. Les enseignants volontaires seront les bienvenus.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Quel rôle souhaitez-vous y jouer ?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J’emmène un groupe d’élèves 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(et je commence d’ores et déjà à chercher une solution pour le transport)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Je fais participer des élèves qui animeront des stands 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(et je peux commencer à les préparer en ce sens)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Je veux bien être volontaire durant cette journée 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(et je demande à mon chef d’établissement à être libéré avec un ordre de mission pour venir nous aider lors de la cette journée)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;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Je veux bien animer une mini-conférence </a:t>
            </a:r>
            <a:r>
              <a:rPr lang="fr-FR" sz="1800" b="0" i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(et je peux déjà commencer à la préparer)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0" name="Flèche : pentagone 1"/>
          <p:cNvSpPr/>
          <p:nvPr/>
        </p:nvSpPr>
        <p:spPr>
          <a:xfrm>
            <a:off x="838080" y="2120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 FMG AU LABO :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5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Présentation de Thomas GARCIA</a:t>
            </a: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APMEP </a:t>
            </a:r>
            <a:r>
              <a:rPr lang="fr-FR" sz="24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(Association professeurs Mathématiques de l’Enseignement Public)</a:t>
            </a:r>
            <a:endParaRPr lang="fr-FR" sz="2800" dirty="0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</a:rPr>
              <a:t>MicMaths</a:t>
            </a: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 (Michae</a:t>
            </a:r>
            <a:r>
              <a:rPr lang="fr-FR" sz="2800" dirty="0">
                <a:solidFill>
                  <a:schemeClr val="dk1"/>
                </a:solidFill>
                <a:latin typeface="Calibri"/>
              </a:rPr>
              <a:t>l Launay)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10" name="Flèche : pentagone 3"/>
          <p:cNvSpPr/>
          <p:nvPr/>
        </p:nvSpPr>
        <p:spPr>
          <a:xfrm>
            <a:off x="670320" y="26748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FRACTALES ET ORIGAMIS</a:t>
            </a:r>
            <a:endParaRPr lang="fr-FR" sz="6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0FE06C-0B6D-4C75-A364-A356F0F4F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6" t="14627" r="31335" b="46926"/>
          <a:stretch/>
        </p:blipFill>
        <p:spPr>
          <a:xfrm>
            <a:off x="5119396" y="2844142"/>
            <a:ext cx="6063448" cy="2787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5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Qui souhaite présenter un jeu ?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Une activité qu’il affectionne ?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Une façon d’aborder les choses ?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 coup de coeur ?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 coup de gueule ?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 questionnement ?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 doute ?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2" name="Flèche : pentagone 3"/>
          <p:cNvSpPr/>
          <p:nvPr/>
        </p:nvSpPr>
        <p:spPr>
          <a:xfrm>
            <a:off x="670320" y="26748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Échanges entre pairs</a:t>
            </a:r>
            <a:endParaRPr lang="fr-FR" sz="6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lèche : pentagone 3"/>
          <p:cNvSpPr/>
          <p:nvPr/>
        </p:nvSpPr>
        <p:spPr>
          <a:xfrm>
            <a:off x="670320" y="26748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Programme de 6</a:t>
            </a:r>
            <a:r>
              <a:rPr lang="fr-FR" sz="6000" b="1" u="none" strike="noStrike" baseline="30000">
                <a:solidFill>
                  <a:schemeClr val="lt1"/>
                </a:solidFill>
                <a:effectLst/>
                <a:uFillTx/>
                <a:latin typeface="Calibri"/>
              </a:rPr>
              <a:t>ème</a:t>
            </a: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 </a:t>
            </a:r>
            <a:endParaRPr lang="fr-FR" sz="6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pic>
        <p:nvPicPr>
          <p:cNvPr id="104" name="Image 103"/>
          <p:cNvPicPr/>
          <p:nvPr/>
        </p:nvPicPr>
        <p:blipFill>
          <a:blip r:embed="rId2"/>
          <a:stretch/>
        </p:blipFill>
        <p:spPr>
          <a:xfrm>
            <a:off x="1371600" y="1828800"/>
            <a:ext cx="7544880" cy="4943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1143000" y="1828800"/>
            <a:ext cx="10513440" cy="435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1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À compter de la session de juin 2026, les modalités de délivrance du DNB évoluent</a:t>
            </a: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: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▪ la note du contrôle continu est désormais calculée à partir des moyennes annuelles de toutes les disciplines (toutes au même coefficient) ;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▪ la part de ce contrôle continu dans la note finale est portée à 40%, et, par effet de balancier, celle des épreuves terminales compte pour 60%.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L’épreuve de mathématiques est désormais scindée en deux parties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: ▪ la première, d’une durée de 20 minutes, porte sur la maîtrise des automatismes de cycle 4, et elle est réalisée par les élèves sans calculatrice ;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▪ la seconde, sur la durée restante d’une heure et 40 minutes, vise à évaluer la capacité des élèves à raisonner et résoudre des problèmes.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Un sujet 0 sera proposé avant la fin de l’année 2025.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1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EAM</a:t>
            </a: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À partir de cette année, les élèves de première générale et technologique réaliseront en juin 2026 une nouvelle épreuve nommée « Epreuve Anticipée de Mathématiques », au titre de la session 2027 du baccalauréat.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Cette épreuve est composée de deux parties :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▪ la première vise à apprécier le niveau de maîtrise des automatismes à l’aide d’un questionnaire,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624"/>
              </a:spcBef>
              <a:spcAft>
                <a:spcPts val="425"/>
              </a:spcAft>
              <a:buNone/>
              <a:tabLst>
                <a:tab pos="0" algn="l"/>
              </a:tabLst>
            </a:pP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  <a:ea typeface="Noto Sans SC Regular"/>
              </a:rPr>
              <a:t> ▪ la seconde comporte deux ou trois exercices destinés à évaluer les connaissances et compétences dans l’activité mathématique.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6" name="Flèche : pentagone 3"/>
          <p:cNvSpPr/>
          <p:nvPr/>
        </p:nvSpPr>
        <p:spPr>
          <a:xfrm>
            <a:off x="685800" y="22860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NOUVELLES ÉPREUVES</a:t>
            </a:r>
            <a:endParaRPr lang="fr-FR" sz="6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088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400" b="0" u="none" strike="noStrike">
                <a:solidFill>
                  <a:schemeClr val="dk1"/>
                </a:solidFill>
                <a:effectLst/>
                <a:uFillTx/>
                <a:latin typeface="Calibri Light"/>
              </a:rPr>
              <a:t>Ordre du jour : </a:t>
            </a:r>
            <a:endParaRPr lang="fr-FR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40680" y="1690560"/>
            <a:ext cx="10513440" cy="4279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B050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rgbClr val="00B050"/>
                </a:solidFill>
                <a:effectLst/>
                <a:uFillTx/>
                <a:latin typeface="Times New Roman"/>
                <a:ea typeface="Calibri"/>
              </a:rPr>
              <a:t>LE SUDOKU DU LABO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4472C4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chemeClr val="accent1"/>
                </a:solidFill>
                <a:effectLst/>
                <a:uFillTx/>
                <a:latin typeface="Times New Roman"/>
                <a:ea typeface="Calibri"/>
              </a:rPr>
              <a:t>Les dates des prochaines séances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Les projets du laboratoire :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C55A11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Times New Roman"/>
                <a:ea typeface="Calibri"/>
              </a:rPr>
              <a:t>Les concours (FFJM, Course aux nombres, …)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C55A11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Times New Roman"/>
                <a:ea typeface="Calibri"/>
              </a:rPr>
              <a:t>Le club Maths de Marseille du mercredi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C55A11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Times New Roman"/>
                <a:ea typeface="Calibri"/>
              </a:rPr>
              <a:t>Girl can code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C55A11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Times New Roman"/>
                <a:ea typeface="Calibri"/>
              </a:rPr>
              <a:t>LE FMG : Festival Mathématique de Gap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B0F0"/>
              </a:buClr>
              <a:buFont typeface="OpenSymbol"/>
              <a:buChar char="-"/>
            </a:pPr>
            <a:r>
              <a:rPr lang="fr-FR" sz="2400" b="1" u="none" strike="noStrike" dirty="0">
                <a:solidFill>
                  <a:srgbClr val="00B0F0"/>
                </a:solidFill>
                <a:effectLst/>
                <a:uFillTx/>
                <a:latin typeface="Times New Roman"/>
                <a:ea typeface="Calibri"/>
              </a:rPr>
              <a:t>Echanges de pratiques entre pairs</a:t>
            </a:r>
            <a:endParaRPr lang="fr-FR" sz="24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OpenSymbol"/>
              <a:buChar char="-"/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Fractales et origamis (Thomas GARCIA)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OpenSymbol"/>
              <a:buChar char="-"/>
            </a:pP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Récipulatif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programme de 6</a:t>
            </a:r>
            <a:r>
              <a:rPr lang="fr-FR" sz="2000" b="0" u="none" strike="noStrike" baseline="30000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ème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685800" lvl="1" indent="-228600" defTabSz="914400">
              <a:lnSpc>
                <a:spcPct val="107000"/>
              </a:lnSpc>
              <a:spcBef>
                <a:spcPts val="499"/>
              </a:spcBef>
              <a:spcAft>
                <a:spcPts val="799"/>
              </a:spcAft>
              <a:buClr>
                <a:srgbClr val="000000"/>
              </a:buClr>
              <a:buFont typeface="OpenSymbol"/>
              <a:buChar char="-"/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Plan Filles et Maths (Sandrine MENDES)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435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Présentation de Sandrine MENDES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8" name="Flèche : pentagone 3"/>
          <p:cNvSpPr/>
          <p:nvPr/>
        </p:nvSpPr>
        <p:spPr>
          <a:xfrm>
            <a:off x="670320" y="26748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PLAN FILLES ET MATHS</a:t>
            </a:r>
            <a:endParaRPr lang="fr-FR" sz="6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/>
          </p:nvPr>
        </p:nvSpPr>
        <p:spPr>
          <a:xfrm>
            <a:off x="571320" y="1986480"/>
            <a:ext cx="1143720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On vous propose un petit Sudoku pour démarrer la journée. 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A vos stylos !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4" name="Flèche : pentagone 3"/>
          <p:cNvSpPr/>
          <p:nvPr/>
        </p:nvSpPr>
        <p:spPr>
          <a:xfrm>
            <a:off x="597240" y="22392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Petit jeu de démarrage</a:t>
            </a:r>
            <a:endParaRPr lang="fr-FR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65" name="Image 4" descr="Une image contenant outil d’écriture, stylos et plumes, fournitures de bureau, Article de bureau&#10;&#10;Le contenu généré par l’IA peut être incorrect."/>
          <p:cNvPicPr/>
          <p:nvPr/>
        </p:nvPicPr>
        <p:blipFill>
          <a:blip r:embed="rId2"/>
          <a:stretch/>
        </p:blipFill>
        <p:spPr>
          <a:xfrm rot="3660000">
            <a:off x="6838200" y="2476800"/>
            <a:ext cx="1854000" cy="336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/>
          </p:nvPr>
        </p:nvSpPr>
        <p:spPr>
          <a:xfrm>
            <a:off x="597240" y="2052360"/>
            <a:ext cx="11437200" cy="434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Date : Mardi 13 Janvier </a:t>
            </a:r>
            <a:r>
              <a:rPr lang="fr-FR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(sur convocation)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Horaire : Journée 9h – 16h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OpenSymbol"/>
              <a:buChar char="-"/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Lieu à définir </a:t>
            </a:r>
            <a:r>
              <a:rPr lang="fr-FR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(certainement le lycée Aristide Briand)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Date : Jeudi 21 Mai </a:t>
            </a:r>
            <a:r>
              <a:rPr lang="fr-FR" sz="2800" b="0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(sur convocation)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Horaire : Journée 9h -16h</a:t>
            </a: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pos="0" algn="l"/>
              </a:tabLst>
            </a:pPr>
            <a:r>
              <a:rPr lang="fr-FR" sz="2800" b="0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Lieu à définir </a:t>
            </a:r>
            <a:r>
              <a:rPr lang="fr-FR" sz="2800" i="1" dirty="0">
                <a:solidFill>
                  <a:schemeClr val="dk1"/>
                </a:solidFill>
                <a:latin typeface="Calibri"/>
              </a:rPr>
              <a:t>(certainement le lycée Aristide Briand)</a:t>
            </a:r>
            <a:endParaRPr lang="fr-FR" sz="2800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tabLst>
                <a:tab pos="0" algn="l"/>
              </a:tabLst>
            </a:pPr>
            <a:endParaRPr lang="fr-FR" sz="2800" b="0" u="none" strike="noStrike" dirty="0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7" name="Flèche : pentagone 3"/>
          <p:cNvSpPr/>
          <p:nvPr/>
        </p:nvSpPr>
        <p:spPr>
          <a:xfrm>
            <a:off x="597240" y="223920"/>
            <a:ext cx="11045160" cy="1480680"/>
          </a:xfrm>
          <a:prstGeom prst="homePlate">
            <a:avLst>
              <a:gd name="adj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60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Prochaines séances </a:t>
            </a:r>
            <a:endParaRPr lang="fr-FR" sz="60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 CONCOURS FFJM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69" name="Image 9"/>
          <p:cNvPicPr/>
          <p:nvPr/>
        </p:nvPicPr>
        <p:blipFill>
          <a:blip r:embed="rId2"/>
          <a:stretch/>
        </p:blipFill>
        <p:spPr>
          <a:xfrm>
            <a:off x="1319760" y="2077920"/>
            <a:ext cx="2893320" cy="402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Image 11"/>
          <p:cNvPicPr/>
          <p:nvPr/>
        </p:nvPicPr>
        <p:blipFill>
          <a:blip r:embed="rId3"/>
          <a:stretch/>
        </p:blipFill>
        <p:spPr>
          <a:xfrm>
            <a:off x="7845120" y="4262400"/>
            <a:ext cx="3503520" cy="233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/>
          </p:nvPr>
        </p:nvSpPr>
        <p:spPr>
          <a:xfrm>
            <a:off x="4596840" y="1930320"/>
            <a:ext cx="7309080" cy="21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deux précédentes éditions se terminent sensiblement avec le même nombre d’élèves sur le département.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Cela représente un groupe d’environ 70 participants lors de la demi-finale au lycée Aristide Briand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 élève du département a fini 13</a:t>
            </a:r>
            <a:r>
              <a:rPr lang="fr-FR" sz="24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ème </a:t>
            </a: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en finale Internationale en Tunisie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2" name="Espace réservé du contenu 2"/>
          <p:cNvSpPr/>
          <p:nvPr/>
        </p:nvSpPr>
        <p:spPr>
          <a:xfrm>
            <a:off x="5521680" y="4882320"/>
            <a:ext cx="7371360" cy="24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Ouverture des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inscriptions 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 1</a:t>
            </a:r>
            <a:r>
              <a:rPr lang="fr-FR" sz="28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er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Octobre</a:t>
            </a:r>
            <a:endParaRPr lang="fr-FR" sz="2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AUTRES CONCOURS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333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Concours CASTOR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est un concours informatique et logique pour les niveaux CM1 jusqu´à la terminale. Une épreuve de 45 minutes à passer entre  10 novembre et le 20 décembre.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 concours Algoréa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suite du concours Castor invite à aller plus loin en se préparant aux étapes successives de programmation grâce aux ressources fournies.  3 épreuves de qualification de 45 minutes puis quart de finale de 2h, demi-finale 3h, finale 6 jours en juillet.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Course aux nombres,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 épreuves de 9 ou 10 minutes</a:t>
            </a: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la</a:t>
            </a:r>
            <a:r>
              <a:rPr lang="fr-FR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première épreuve aura lieu pendant la semaine des maths du 14 au 25 mars 2026 (Thème : « égalités »)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Concours Kangourou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Des énigmes sont données sous forme de QCM, de difficulté croissante, variées et riches. L’inscription à ce concours individuel coûte 3€ par élève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r>
              <a:rPr lang="fr-FR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Maths sans frontières</a:t>
            </a:r>
            <a:r>
              <a:rPr lang="fr-FR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résolution de problèmes s’adressant aux classes de CM2 et 6e (concours « junior »le 3 mars 2026) ou bien aux classes de 3e et 2de (concours « sénior » le 5 mars 2026). 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…</a:t>
            </a: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 CLUB DE MATHS DE MARSEILLE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3905640" y="1951560"/>
            <a:ext cx="8085600" cy="278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Pour la 4</a:t>
            </a:r>
            <a:r>
              <a:rPr lang="fr-FR" sz="2400" b="0" u="none" strike="noStrike" baseline="30000">
                <a:solidFill>
                  <a:schemeClr val="dk1"/>
                </a:solidFill>
                <a:effectLst/>
                <a:uFillTx/>
                <a:latin typeface="Calibri"/>
              </a:rPr>
              <a:t>ème</a:t>
            </a: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année consécutive, un groupe d’élèves du réseau Porte des Alpes a la chance de pouvoir se déplacer à la Fac St-Charles pour assister à des conférences animées par des chercheurs/des étudiants/des universitaires/des enseignants.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 hauteur d’un mercredi par mois de 10h30 à 19h30, les élèves descendent en bus pour y participer sur leur temps libre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 projet est d’ores et déjà financé et reconduit cette année.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Une trentaine des élèves y ont régulièrement participé.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77" name="Espace réservé du contenu 2"/>
          <p:cNvSpPr/>
          <p:nvPr/>
        </p:nvSpPr>
        <p:spPr>
          <a:xfrm>
            <a:off x="491760" y="4562640"/>
            <a:ext cx="11206440" cy="24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lnSpcReduction="9999"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i="1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Quels sont les élèves qui participent ? Combien ?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i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Ils sont choisis et proposés par leur enseignant de Mathématiques sur le réseau Porte des Alpes.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i="1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Entre 1 et 5 élèves par établissement, ils peuvent ne pas participer à chaque séance. Les filles sont prioritaires pour suivre le plan « Filles et Maths »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i="1" u="none" strike="noStrike">
                <a:solidFill>
                  <a:schemeClr val="accent1"/>
                </a:solidFill>
                <a:effectLst/>
                <a:uFillTx/>
                <a:latin typeface="Calibri"/>
              </a:rPr>
              <a:t>Sur quels critères ?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000" b="0" u="none" strike="noStrike">
                <a:solidFill>
                  <a:srgbClr val="00B050"/>
                </a:solidFill>
                <a:effectLst/>
                <a:uFillTx/>
                <a:latin typeface="Calibri"/>
              </a:rPr>
              <a:t>Des élèves curieux, intéressés par les maths, sérieux, volontaires et ouvert d’esprit pour réussir à suivre les conférences qui peuvent aborder des notions complexes. </a:t>
            </a:r>
            <a:endParaRPr lang="fr-FR" sz="2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78" name="Image 1"/>
          <p:cNvPicPr/>
          <p:nvPr/>
        </p:nvPicPr>
        <p:blipFill>
          <a:blip r:embed="rId2"/>
          <a:stretch/>
        </p:blipFill>
        <p:spPr>
          <a:xfrm rot="21264000">
            <a:off x="525600" y="2179800"/>
            <a:ext cx="3071160" cy="1572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GIRL CAN CODE </a:t>
            </a:r>
            <a:endParaRPr lang="fr-FR" sz="4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/>
          </p:nvPr>
        </p:nvSpPr>
        <p:spPr>
          <a:xfrm>
            <a:off x="1410120" y="2033640"/>
            <a:ext cx="8085600" cy="278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Problématique du jour : Cette année, girl can code ne peut pas avoir lieu par manque de moyens.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Il faudrait trouver une collectivité territoriale ou un partenaire local pouvant s’associer financièrement.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lèche : pentagone 3"/>
          <p:cNvSpPr/>
          <p:nvPr/>
        </p:nvSpPr>
        <p:spPr>
          <a:xfrm>
            <a:off x="1178280" y="255240"/>
            <a:ext cx="9833040" cy="1436400"/>
          </a:xfrm>
          <a:prstGeom prst="homePlate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LES PROJETS DU LABO: 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fr-FR" sz="4800" b="1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LE FMG</a:t>
            </a:r>
            <a:endParaRPr lang="fr-FR" sz="4800" b="0" u="none" strike="noStrik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/>
          </p:nvPr>
        </p:nvSpPr>
        <p:spPr>
          <a:xfrm>
            <a:off x="6676560" y="2376360"/>
            <a:ext cx="5412960" cy="2788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La date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partenaires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subventions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Les stands 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Avancées du projet</a:t>
            </a: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pic>
        <p:nvPicPr>
          <p:cNvPr id="83" name="Image 4" descr="Une image contenant texte, Police, Graphique, graphisme&#10;&#10;Le contenu généré par l’IA peut être incorrect."/>
          <p:cNvPicPr/>
          <p:nvPr/>
        </p:nvPicPr>
        <p:blipFill>
          <a:blip r:embed="rId2"/>
          <a:stretch/>
        </p:blipFill>
        <p:spPr>
          <a:xfrm>
            <a:off x="486000" y="1839240"/>
            <a:ext cx="4445280" cy="4445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1838</Words>
  <Application>Microsoft Office PowerPoint</Application>
  <PresentationFormat>Grand écran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OpenSymbol</vt:lpstr>
      <vt:lpstr>Symbol</vt:lpstr>
      <vt:lpstr>Times New Roman</vt:lpstr>
      <vt:lpstr>Wingdings</vt:lpstr>
      <vt:lpstr>Thème Office</vt:lpstr>
      <vt:lpstr>Séance Labomaths  25/09/2025</vt:lpstr>
      <vt:lpstr>Ordre du jour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Labomaths  30/03/2022</dc:title>
  <dc:subject/>
  <dc:creator>laurentannemeyer@gmail.com</dc:creator>
  <dc:description/>
  <cp:lastModifiedBy>laurent Annemeyer</cp:lastModifiedBy>
  <cp:revision>16</cp:revision>
  <dcterms:created xsi:type="dcterms:W3CDTF">2022-03-29T18:59:39Z</dcterms:created>
  <dcterms:modified xsi:type="dcterms:W3CDTF">2025-09-25T09:53:41Z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21</vt:i4>
  </property>
</Properties>
</file>